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defRPr lang="zh-TW" alt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pPr marL="365760" lvl="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>
            <a:lvl1pPr marL="365760" indent="-365760">
              <a:defRPr lang="zh-TW" alt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defRPr>
            </a:lvl1pPr>
          </a:lstStyle>
          <a:p>
            <a:pPr marL="365760" lvl="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7615EE-717B-4E4C-946C-E1FDB80229D7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F021AF-B39A-4CE6-BD2A-D5370B7CB5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113</a:t>
            </a:r>
            <a:r>
              <a:rPr lang="zh-TW" altLang="en-US" dirty="0" smtClean="0"/>
              <a:t>年度</a:t>
            </a:r>
            <a:r>
              <a:rPr lang="zh-TW" altLang="en-US" dirty="0"/>
              <a:t>高教深耕計畫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圖書館資料檢索與應用</a:t>
            </a:r>
            <a:r>
              <a:rPr lang="zh-TW" altLang="en-US" dirty="0" smtClean="0"/>
              <a:t>課程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7664" y="2564904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~</a:t>
            </a:r>
            <a:r>
              <a:rPr lang="zh-TW" altLang="en-US" dirty="0" smtClean="0"/>
              <a:t>蒐集資料的方法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785937" y="4221088"/>
            <a:ext cx="6357937" cy="1873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zh-TW" altLang="en-US" sz="2600" dirty="0" smtClean="0">
                <a:solidFill>
                  <a:schemeClr val="tx1"/>
                </a:solidFill>
                <a:latin typeface="Times New Roman" pitchFamily="18" charset="0"/>
              </a:rPr>
              <a:t>仁德醫專圖書館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Times New Roman" pitchFamily="18" charset="0"/>
              </a:rPr>
              <a:t>library@gm.jente.edu.tw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Times New Roman" pitchFamily="18" charset="0"/>
              </a:rPr>
              <a:t>037-728855#6603</a:t>
            </a:r>
          </a:p>
          <a:p>
            <a:pPr algn="r">
              <a:lnSpc>
                <a:spcPct val="90000"/>
              </a:lnSpc>
              <a:defRPr/>
            </a:pPr>
            <a:endParaRPr lang="en-US" altLang="zh-TW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r">
              <a:lnSpc>
                <a:spcPct val="90000"/>
              </a:lnSpc>
              <a:defRPr/>
            </a:pPr>
            <a:endParaRPr lang="zh-TW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</a:t>
            </a:r>
            <a:r>
              <a:rPr lang="zh-TW" altLang="en-US" dirty="0" smtClean="0"/>
              <a:t>資料庫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zh-TW" altLang="en-US" b="1" dirty="0"/>
              <a:t>西文資料庫</a:t>
            </a:r>
          </a:p>
          <a:p>
            <a:pPr fontAlgn="base"/>
            <a:r>
              <a:rPr lang="en-US" altLang="zh-TW" dirty="0" smtClean="0"/>
              <a:t>CINAHL </a:t>
            </a:r>
            <a:r>
              <a:rPr lang="en-US" altLang="zh-TW" dirty="0"/>
              <a:t>Complete </a:t>
            </a:r>
            <a:r>
              <a:rPr lang="zh-TW" altLang="en-US" dirty="0"/>
              <a:t>護理醫療文獻全文資料庫旗艦版</a:t>
            </a:r>
          </a:p>
          <a:p>
            <a:pPr fontAlgn="base"/>
            <a:r>
              <a:rPr lang="zh-TW" altLang="en-US" dirty="0"/>
              <a:t>來源：本校採購</a:t>
            </a:r>
            <a:r>
              <a:rPr lang="zh-TW" altLang="en-US" dirty="0" smtClean="0"/>
              <a:t>／</a:t>
            </a:r>
            <a:endParaRPr lang="en-US" altLang="zh-TW" dirty="0" smtClean="0"/>
          </a:p>
          <a:p>
            <a:pPr fontAlgn="base"/>
            <a:r>
              <a:rPr lang="zh-TW" altLang="en-US" dirty="0" smtClean="0"/>
              <a:t>主題</a:t>
            </a:r>
            <a:r>
              <a:rPr lang="zh-TW" altLang="en-US" dirty="0"/>
              <a:t>：醫學類</a:t>
            </a:r>
            <a:r>
              <a:rPr lang="zh-TW" altLang="en-US" dirty="0" smtClean="0"/>
              <a:t>／</a:t>
            </a:r>
            <a:endParaRPr lang="en-US" altLang="zh-TW" dirty="0" smtClean="0"/>
          </a:p>
          <a:p>
            <a:pPr fontAlgn="base"/>
            <a:r>
              <a:rPr lang="zh-TW" altLang="en-US" dirty="0" smtClean="0"/>
              <a:t>資料</a:t>
            </a:r>
            <a:r>
              <a:rPr lang="zh-TW" altLang="en-US" dirty="0"/>
              <a:t>類型：全文、索引</a:t>
            </a:r>
            <a:r>
              <a:rPr lang="zh-TW" altLang="en-US" dirty="0" smtClean="0"/>
              <a:t>摘要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038600" cy="18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err="1"/>
              <a:t>HyRead</a:t>
            </a:r>
            <a:r>
              <a:rPr lang="en-US" altLang="zh-TW" dirty="0"/>
              <a:t> </a:t>
            </a:r>
            <a:r>
              <a:rPr lang="en-US" altLang="zh-TW" dirty="0" err="1"/>
              <a:t>ebook</a:t>
            </a:r>
            <a:r>
              <a:rPr lang="en-US" altLang="zh-TW" dirty="0"/>
              <a:t> </a:t>
            </a:r>
            <a:r>
              <a:rPr lang="zh-TW" altLang="en-US" dirty="0"/>
              <a:t>凌網電子書</a:t>
            </a:r>
            <a:r>
              <a:rPr lang="zh-TW" altLang="en-US" dirty="0" smtClean="0"/>
              <a:t>平台</a:t>
            </a:r>
            <a:endParaRPr lang="zh-TW" altLang="en-US" dirty="0"/>
          </a:p>
          <a:p>
            <a:r>
              <a:rPr lang="zh-TW" altLang="en-US" dirty="0"/>
              <a:t>來源：本校採購、聯合圖書資源共享平台計畫</a:t>
            </a:r>
            <a:r>
              <a:rPr lang="zh-TW" altLang="en-US" dirty="0" smtClean="0"/>
              <a:t>／</a:t>
            </a:r>
            <a:endParaRPr lang="en-US" altLang="zh-TW" dirty="0" smtClean="0"/>
          </a:p>
          <a:p>
            <a:r>
              <a:rPr lang="zh-TW" altLang="en-US" dirty="0" smtClean="0"/>
              <a:t>主題</a:t>
            </a:r>
            <a:r>
              <a:rPr lang="zh-TW" altLang="en-US" dirty="0"/>
              <a:t>：綜合類</a:t>
            </a:r>
            <a:r>
              <a:rPr lang="zh-TW" altLang="en-US" dirty="0" smtClean="0"/>
              <a:t>／</a:t>
            </a:r>
            <a:endParaRPr lang="en-US" altLang="zh-TW" dirty="0" smtClean="0"/>
          </a:p>
          <a:p>
            <a:r>
              <a:rPr lang="zh-TW" altLang="en-US" dirty="0" smtClean="0"/>
              <a:t>資料</a:t>
            </a:r>
            <a:r>
              <a:rPr lang="zh-TW" altLang="en-US" dirty="0"/>
              <a:t>類型：全文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24670"/>
            <a:ext cx="3803650" cy="230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2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</a:t>
            </a:r>
            <a:r>
              <a:rPr lang="zh-TW" altLang="en-US" dirty="0" smtClean="0"/>
              <a:t>書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err="1"/>
              <a:t>iRead</a:t>
            </a:r>
            <a:r>
              <a:rPr lang="en-US" altLang="zh-TW" dirty="0"/>
              <a:t> </a:t>
            </a:r>
            <a:r>
              <a:rPr lang="en-US" altLang="zh-TW" dirty="0" err="1"/>
              <a:t>ebooks</a:t>
            </a:r>
            <a:r>
              <a:rPr lang="en-US" altLang="zh-TW" dirty="0"/>
              <a:t> </a:t>
            </a:r>
            <a:r>
              <a:rPr lang="zh-TW" altLang="en-US" dirty="0"/>
              <a:t>華藝電子書</a:t>
            </a:r>
            <a:r>
              <a:rPr lang="zh-TW" altLang="en-US" dirty="0" smtClean="0"/>
              <a:t>平台</a:t>
            </a:r>
            <a:endParaRPr lang="zh-TW" altLang="en-US" dirty="0"/>
          </a:p>
          <a:p>
            <a:r>
              <a:rPr lang="zh-TW" altLang="en-US" dirty="0"/>
              <a:t>來源：本校採購</a:t>
            </a:r>
            <a:r>
              <a:rPr lang="zh-TW" altLang="en-US" dirty="0" smtClean="0"/>
              <a:t>／</a:t>
            </a:r>
            <a:endParaRPr lang="en-US" altLang="zh-TW" dirty="0" smtClean="0"/>
          </a:p>
          <a:p>
            <a:r>
              <a:rPr lang="zh-TW" altLang="en-US" dirty="0" smtClean="0"/>
              <a:t>主題</a:t>
            </a:r>
            <a:r>
              <a:rPr lang="zh-TW" altLang="en-US" dirty="0"/>
              <a:t>：綜合類</a:t>
            </a:r>
            <a:r>
              <a:rPr lang="zh-TW" altLang="en-US" dirty="0" smtClean="0"/>
              <a:t>／</a:t>
            </a:r>
            <a:endParaRPr lang="en-US" altLang="zh-TW" dirty="0" smtClean="0"/>
          </a:p>
          <a:p>
            <a:r>
              <a:rPr lang="zh-TW" altLang="en-US" dirty="0" smtClean="0"/>
              <a:t>資料</a:t>
            </a:r>
            <a:r>
              <a:rPr lang="zh-TW" altLang="en-US" dirty="0"/>
              <a:t>類型：全文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57163"/>
            <a:ext cx="3803650" cy="224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數位公播影音平台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zh-TW" altLang="en-US" b="1" dirty="0"/>
              <a:t>宇勗公播</a:t>
            </a:r>
            <a:r>
              <a:rPr lang="zh-TW" altLang="en-US" b="1" dirty="0" smtClean="0"/>
              <a:t>平台</a:t>
            </a:r>
            <a:endParaRPr lang="en-US" altLang="zh-TW" b="1" dirty="0" smtClean="0"/>
          </a:p>
          <a:p>
            <a:pPr fontAlgn="base"/>
            <a:r>
              <a:rPr lang="zh-TW" altLang="en-US" dirty="0" smtClean="0"/>
              <a:t>來源：本校採購／</a:t>
            </a:r>
            <a:endParaRPr lang="en-US" altLang="zh-TW" dirty="0" smtClean="0"/>
          </a:p>
          <a:p>
            <a:pPr fontAlgn="base"/>
            <a:r>
              <a:rPr lang="zh-TW" altLang="en-US" dirty="0" smtClean="0"/>
              <a:t>主題</a:t>
            </a:r>
            <a:r>
              <a:rPr lang="zh-TW" altLang="en-US" dirty="0"/>
              <a:t>：綜合類</a:t>
            </a:r>
            <a:r>
              <a:rPr lang="zh-TW" altLang="en-US" dirty="0" smtClean="0"/>
              <a:t>／</a:t>
            </a:r>
            <a:endParaRPr lang="en-US" altLang="zh-TW" dirty="0" smtClean="0"/>
          </a:p>
          <a:p>
            <a:pPr fontAlgn="base"/>
            <a:r>
              <a:rPr lang="zh-TW" altLang="en-US" dirty="0" smtClean="0"/>
              <a:t>資料</a:t>
            </a:r>
            <a:r>
              <a:rPr lang="zh-TW" altLang="en-US" dirty="0"/>
              <a:t>類型</a:t>
            </a:r>
            <a:r>
              <a:rPr lang="zh-TW" altLang="en-US" dirty="0" smtClean="0"/>
              <a:t>：影音</a:t>
            </a: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252808" cy="226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電子資源使用注意事項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除了來源為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網路資源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的資料，其他資源使用需在校內網路連線範圍內使用。</a:t>
            </a:r>
            <a:endParaRPr lang="en-US" altLang="zh-TW" dirty="0" smtClean="0"/>
          </a:p>
          <a:p>
            <a:r>
              <a:rPr lang="zh-TW" altLang="en-US" dirty="0" smtClean="0"/>
              <a:t>在家裡或校外其他地方需要使用電子資源時，請參考校外連線設定。</a:t>
            </a:r>
            <a:endParaRPr lang="zh-TW" altLang="en-US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628648" cy="35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接點 9"/>
          <p:cNvCxnSpPr/>
          <p:nvPr/>
        </p:nvCxnSpPr>
        <p:spPr>
          <a:xfrm>
            <a:off x="5407752" y="2976384"/>
            <a:ext cx="68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407752" y="4221088"/>
            <a:ext cx="68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430312" y="5373216"/>
            <a:ext cx="281409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校外連線設定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透過設定代理伺服器</a:t>
            </a:r>
            <a:r>
              <a:rPr lang="en-US" altLang="zh-TW" dirty="0" smtClean="0"/>
              <a:t>(</a:t>
            </a:r>
            <a:r>
              <a:rPr lang="en-US" altLang="zh-TW" dirty="0"/>
              <a:t>Proxy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的方式，可在校外使用館內的電子資源。</a:t>
            </a:r>
            <a:endParaRPr lang="en-US" altLang="zh-TW" dirty="0" smtClean="0"/>
          </a:p>
          <a:p>
            <a:r>
              <a:rPr lang="zh-TW" altLang="en-US" dirty="0"/>
              <a:t>更改</a:t>
            </a:r>
            <a:r>
              <a:rPr lang="en-US" altLang="zh-TW" dirty="0"/>
              <a:t>Proxy</a:t>
            </a:r>
            <a:r>
              <a:rPr lang="zh-TW" altLang="en-US" dirty="0"/>
              <a:t>後，僅能使用本館資料庫，若要使用其他網路資源，請將</a:t>
            </a:r>
            <a:r>
              <a:rPr lang="en-US" altLang="zh-TW" dirty="0"/>
              <a:t>Proxy</a:t>
            </a:r>
            <a:r>
              <a:rPr lang="zh-TW" altLang="en-US" dirty="0"/>
              <a:t>恢復原設定。</a:t>
            </a:r>
            <a:endParaRPr lang="en-US" altLang="zh-TW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345010"/>
            <a:ext cx="3803650" cy="366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館</a:t>
            </a:r>
            <a:r>
              <a:rPr lang="zh-TW" altLang="en-US" dirty="0" smtClean="0"/>
              <a:t>際合作</a:t>
            </a:r>
            <a:r>
              <a:rPr lang="en-US" altLang="zh-TW" dirty="0" smtClean="0"/>
              <a:t>—</a:t>
            </a:r>
            <a:r>
              <a:rPr lang="zh-TW" altLang="en-US" dirty="0"/>
              <a:t>全國文獻傳遞服務系統</a:t>
            </a:r>
            <a:r>
              <a:rPr lang="en-US" altLang="zh-TW" dirty="0"/>
              <a:t>(NDDS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2504272"/>
            <a:ext cx="3803904" cy="3877056"/>
          </a:xfrm>
        </p:spPr>
        <p:txBody>
          <a:bodyPr/>
          <a:lstStyle/>
          <a:p>
            <a:r>
              <a:rPr lang="zh-TW" altLang="en-US" dirty="0" smtClean="0"/>
              <a:t>當在館內無法獲得足夠的資料時，可以使用圖書館</a:t>
            </a:r>
            <a:r>
              <a:rPr lang="zh-TW" altLang="en-US" dirty="0"/>
              <a:t>與圖書館之間</a:t>
            </a:r>
            <a:r>
              <a:rPr lang="zh-TW" altLang="en-US" dirty="0" smtClean="0"/>
              <a:t>互借的方式來獲取其他圖書館的資料。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726837"/>
            <a:ext cx="3803650" cy="221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6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館</a:t>
            </a:r>
            <a:r>
              <a:rPr lang="zh-TW" altLang="en-US" dirty="0" smtClean="0"/>
              <a:t>際</a:t>
            </a:r>
            <a:r>
              <a:rPr lang="zh-TW" altLang="en-US" dirty="0"/>
              <a:t>合作</a:t>
            </a:r>
            <a:r>
              <a:rPr lang="en-US" altLang="zh-TW" dirty="0" smtClean="0"/>
              <a:t>—</a:t>
            </a:r>
            <a:r>
              <a:rPr lang="zh-TW" altLang="en-US" dirty="0"/>
              <a:t>全國文獻傳遞服務系統</a:t>
            </a:r>
            <a:r>
              <a:rPr lang="en-US" altLang="zh-TW" dirty="0"/>
              <a:t>(</a:t>
            </a:r>
            <a:r>
              <a:rPr lang="en-US" altLang="zh-TW" dirty="0" smtClean="0"/>
              <a:t>NDDS)2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213056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zh-TW" altLang="en-US" sz="3200" dirty="0"/>
              <a:t>館際合作</a:t>
            </a:r>
            <a:r>
              <a:rPr lang="en-US" altLang="zh-TW" sz="3200" dirty="0"/>
              <a:t>(Interlibrary loan)</a:t>
            </a:r>
            <a:r>
              <a:rPr lang="zh-TW" altLang="en-US" sz="3200" dirty="0" smtClean="0"/>
              <a:t>為資源</a:t>
            </a:r>
            <a:r>
              <a:rPr lang="zh-TW" altLang="en-US" sz="3200" dirty="0"/>
              <a:t>共享的合作方式，目的為協助讀者取得本館未典藏之資源，透過館際合作系統向合作單位申請文獻複印或借書。</a:t>
            </a:r>
          </a:p>
          <a:p>
            <a:pPr fontAlgn="base"/>
            <a:r>
              <a:rPr lang="zh-TW" altLang="en-US" sz="3200" dirty="0"/>
              <a:t>目前本館提供「</a:t>
            </a:r>
            <a:r>
              <a:rPr lang="zh-TW" altLang="en-US" sz="3200" b="1" u="sng" dirty="0"/>
              <a:t>線上申請</a:t>
            </a:r>
            <a:r>
              <a:rPr lang="zh-TW" altLang="en-US" sz="3200" dirty="0"/>
              <a:t>」方式，讓本校教職員生容易取得所需資源。</a:t>
            </a:r>
          </a:p>
          <a:p>
            <a:pPr fontAlgn="base"/>
            <a:r>
              <a:rPr lang="zh-TW" altLang="en-US" sz="3200" dirty="0"/>
              <a:t>備註：</a:t>
            </a:r>
          </a:p>
          <a:p>
            <a:pPr fontAlgn="base"/>
            <a:r>
              <a:rPr lang="en-US" altLang="zh-TW" sz="3200" dirty="0"/>
              <a:t>1. </a:t>
            </a:r>
            <a:r>
              <a:rPr lang="zh-TW" altLang="en-US" sz="3200" dirty="0"/>
              <a:t>若為第一次使用線上申請，請先「申請讀者帳號」方可申請複印或借書。</a:t>
            </a:r>
          </a:p>
          <a:p>
            <a:pPr fontAlgn="base"/>
            <a:r>
              <a:rPr lang="en-US" altLang="zh-TW" sz="3200" dirty="0"/>
              <a:t>2. </a:t>
            </a:r>
            <a:r>
              <a:rPr lang="zh-TW" altLang="en-US" sz="3200" dirty="0"/>
              <a:t>請注意，館際合作服務為</a:t>
            </a:r>
            <a:r>
              <a:rPr lang="zh-TW" altLang="en-US" sz="3200" b="1" u="sng" dirty="0"/>
              <a:t>收費服務</a:t>
            </a:r>
            <a:r>
              <a:rPr lang="zh-TW" altLang="en-US" sz="3200" dirty="0"/>
              <a:t>。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89305"/>
            <a:ext cx="3803650" cy="217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3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56263" cy="1054250"/>
          </a:xfrm>
        </p:spPr>
        <p:txBody>
          <a:bodyPr/>
          <a:lstStyle/>
          <a:p>
            <a:r>
              <a:rPr lang="en-US" altLang="zh-TW" sz="7200" dirty="0" smtClean="0"/>
              <a:t>Q&amp;A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9233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認識圖書館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773967"/>
            <a:ext cx="3803650" cy="280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內容版面配置區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69" y="2239963"/>
            <a:ext cx="2908162" cy="3876675"/>
          </a:xfrm>
        </p:spPr>
      </p:pic>
    </p:spTree>
    <p:extLst>
      <p:ext uri="{BB962C8B-B14F-4D97-AF65-F5344CB8AC3E}">
        <p14:creationId xmlns:p14="http://schemas.microsoft.com/office/powerpoint/2010/main" val="14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圖書館全館禁止攜帶食物及飲料。</a:t>
            </a:r>
            <a:endParaRPr lang="en-US" altLang="zh-TW" dirty="0" smtClean="0"/>
          </a:p>
          <a:p>
            <a:r>
              <a:rPr lang="zh-TW" altLang="en-US" dirty="0" smtClean="0"/>
              <a:t>門禁內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zh-TW" altLang="en-US" dirty="0"/>
              <a:t>樓</a:t>
            </a:r>
            <a:r>
              <a:rPr lang="zh-TW" altLang="en-US" dirty="0" smtClean="0"/>
              <a:t>及</a:t>
            </a:r>
            <a:r>
              <a:rPr lang="en-US" altLang="zh-TW" dirty="0" smtClean="0"/>
              <a:t>B1</a:t>
            </a:r>
            <a:r>
              <a:rPr lang="zh-TW" altLang="en-US" dirty="0" smtClean="0"/>
              <a:t>書庫</a:t>
            </a:r>
            <a:r>
              <a:rPr lang="en-US" altLang="zh-TW" dirty="0" smtClean="0"/>
              <a:t>)</a:t>
            </a:r>
            <a:r>
              <a:rPr lang="zh-TW" altLang="en-US" dirty="0"/>
              <a:t> </a:t>
            </a:r>
            <a:r>
              <a:rPr lang="zh-TW" altLang="en-US" dirty="0" smtClean="0"/>
              <a:t>需刷卡進入，背包請放在置物櫃。</a:t>
            </a:r>
            <a:endParaRPr lang="en-US" altLang="zh-TW" dirty="0" smtClean="0"/>
          </a:p>
          <a:p>
            <a:r>
              <a:rPr lang="zh-TW" altLang="en-US" dirty="0"/>
              <a:t>二</a:t>
            </a:r>
            <a:r>
              <a:rPr lang="zh-TW" altLang="en-US" dirty="0" smtClean="0"/>
              <a:t>、三樓自習區請保持安靜，手機靜音或使用耳機。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圖書館規範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37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每人借書上限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本，借期</a:t>
            </a:r>
            <a:r>
              <a:rPr lang="en-US" altLang="zh-TW" dirty="0" smtClean="0"/>
              <a:t>14</a:t>
            </a:r>
            <a:r>
              <a:rPr lang="zh-TW" altLang="en-US" dirty="0" smtClean="0"/>
              <a:t>天。還書日遇休館日將自動順延。</a:t>
            </a:r>
            <a:endParaRPr lang="en-US" altLang="zh-TW" dirty="0" smtClean="0"/>
          </a:p>
          <a:p>
            <a:r>
              <a:rPr lang="zh-TW" altLang="en-US" dirty="0"/>
              <a:t>圖書逾期一本</a:t>
            </a:r>
            <a:r>
              <a:rPr lang="en-US" altLang="zh-TW" dirty="0"/>
              <a:t>1</a:t>
            </a:r>
            <a:r>
              <a:rPr lang="zh-TW" altLang="en-US" dirty="0"/>
              <a:t>天</a:t>
            </a:r>
            <a:r>
              <a:rPr lang="en-US" altLang="zh-TW" dirty="0"/>
              <a:t>5</a:t>
            </a:r>
            <a:r>
              <a:rPr lang="zh-TW" altLang="en-US" dirty="0"/>
              <a:t>元，請還書後至行政大樓自動繳費機繳款，再將收據交回</a:t>
            </a:r>
            <a:r>
              <a:rPr lang="zh-TW" altLang="en-US" dirty="0" smtClean="0"/>
              <a:t>圖書館。</a:t>
            </a:r>
            <a:endParaRPr lang="en-US" altLang="zh-TW" dirty="0" smtClean="0"/>
          </a:p>
          <a:p>
            <a:r>
              <a:rPr lang="zh-TW" altLang="en-US" dirty="0" smtClean="0"/>
              <a:t>還書須本人歸還，不接受代還。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借還書規則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72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圖書查詢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3" y="2247900"/>
            <a:ext cx="7047393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8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710" y="2247900"/>
            <a:ext cx="7636579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圖書</a:t>
            </a:r>
            <a:r>
              <a:rPr lang="zh-TW" altLang="en-US" dirty="0" smtClean="0"/>
              <a:t>查詢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53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運算子：</a:t>
            </a:r>
            <a:r>
              <a:rPr lang="en-US" altLang="zh-TW" dirty="0"/>
              <a:t>AND, OR, NOT</a:t>
            </a:r>
          </a:p>
          <a:p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B</a:t>
            </a:r>
            <a:r>
              <a:rPr lang="zh-TW" altLang="en-US" dirty="0"/>
              <a:t> ：檢索</a:t>
            </a:r>
            <a:r>
              <a:rPr lang="zh-TW" altLang="en-US" dirty="0" smtClean="0"/>
              <a:t>結果</a:t>
            </a:r>
            <a:r>
              <a:rPr lang="en-US" altLang="zh-TW" dirty="0" smtClean="0"/>
              <a:t>AB</a:t>
            </a:r>
            <a:r>
              <a:rPr lang="zh-TW" altLang="en-US" dirty="0" smtClean="0"/>
              <a:t>兩者皆有</a:t>
            </a:r>
            <a:endParaRPr lang="en-US" altLang="zh-TW" dirty="0"/>
          </a:p>
          <a:p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OR</a:t>
            </a:r>
            <a:r>
              <a:rPr lang="zh-TW" altLang="en-US" dirty="0"/>
              <a:t> </a:t>
            </a:r>
            <a:r>
              <a:rPr lang="en-US" altLang="zh-TW" dirty="0"/>
              <a:t>B</a:t>
            </a:r>
            <a:r>
              <a:rPr lang="zh-TW" altLang="en-US" dirty="0"/>
              <a:t>：檢索結果有</a:t>
            </a:r>
            <a:r>
              <a:rPr lang="en-US" altLang="zh-TW" dirty="0"/>
              <a:t>A</a:t>
            </a:r>
            <a:r>
              <a:rPr lang="zh-TW" altLang="en-US" dirty="0" smtClean="0"/>
              <a:t>或</a:t>
            </a:r>
            <a:r>
              <a:rPr lang="en-US" altLang="zh-TW" dirty="0" smtClean="0"/>
              <a:t>B</a:t>
            </a:r>
            <a:r>
              <a:rPr lang="zh-TW" altLang="en-US" dirty="0" smtClean="0"/>
              <a:t>或者</a:t>
            </a:r>
            <a:r>
              <a:rPr lang="en-US" altLang="zh-TW" dirty="0"/>
              <a:t>AB</a:t>
            </a:r>
            <a:r>
              <a:rPr lang="zh-TW" altLang="en-US" dirty="0"/>
              <a:t>兩者皆</a:t>
            </a:r>
            <a:r>
              <a:rPr lang="zh-TW" altLang="en-US" dirty="0" smtClean="0"/>
              <a:t>有</a:t>
            </a:r>
            <a:endParaRPr lang="en-US" altLang="zh-TW" dirty="0"/>
          </a:p>
          <a:p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NOT</a:t>
            </a:r>
            <a:r>
              <a:rPr lang="zh-TW" altLang="en-US" dirty="0"/>
              <a:t> </a:t>
            </a:r>
            <a:r>
              <a:rPr lang="en-US" altLang="zh-TW" dirty="0"/>
              <a:t>B</a:t>
            </a:r>
            <a:r>
              <a:rPr lang="zh-TW" altLang="en-US" dirty="0"/>
              <a:t>：檢索結果有</a:t>
            </a:r>
            <a:r>
              <a:rPr lang="en-US" altLang="zh-TW" dirty="0"/>
              <a:t>A</a:t>
            </a:r>
            <a:r>
              <a:rPr lang="zh-TW" altLang="en-US" dirty="0"/>
              <a:t>沒有</a:t>
            </a:r>
            <a:r>
              <a:rPr lang="en-US" altLang="zh-TW" dirty="0"/>
              <a:t>B</a:t>
            </a:r>
          </a:p>
          <a:p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布林邏輯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4509120"/>
            <a:ext cx="707948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館內其他資源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電子資料庫</a:t>
            </a:r>
            <a:endParaRPr lang="en-US" altLang="zh-TW" sz="2800" dirty="0" smtClean="0"/>
          </a:p>
          <a:p>
            <a:r>
              <a:rPr lang="zh-TW" altLang="en-US" sz="2800" dirty="0" smtClean="0"/>
              <a:t>電子書</a:t>
            </a:r>
            <a:endParaRPr lang="en-US" altLang="zh-TW" sz="2800" dirty="0" smtClean="0"/>
          </a:p>
          <a:p>
            <a:r>
              <a:rPr lang="zh-TW" altLang="en-US" sz="2800" dirty="0" smtClean="0"/>
              <a:t>數位公播影音平台</a:t>
            </a:r>
            <a:endParaRPr lang="en-US" altLang="zh-TW" sz="2800" dirty="0" smtClean="0"/>
          </a:p>
          <a:p>
            <a:r>
              <a:rPr lang="zh-TW" altLang="en-US" sz="2800" dirty="0" smtClean="0"/>
              <a:t>館</a:t>
            </a:r>
            <a:r>
              <a:rPr lang="zh-TW" altLang="en-US" sz="2800" dirty="0" smtClean="0"/>
              <a:t>際</a:t>
            </a:r>
            <a:r>
              <a:rPr lang="zh-TW" altLang="en-US" sz="2800" dirty="0"/>
              <a:t>合作</a:t>
            </a:r>
            <a:r>
              <a:rPr lang="en-US" altLang="zh-TW" sz="2800" dirty="0" smtClean="0"/>
              <a:t>—</a:t>
            </a:r>
            <a:r>
              <a:rPr lang="zh-TW" altLang="en-US" sz="2800" dirty="0" smtClean="0"/>
              <a:t>全國文獻傳遞服務系統</a:t>
            </a:r>
            <a:r>
              <a:rPr lang="en-US" altLang="zh-TW" sz="2800" dirty="0" smtClean="0"/>
              <a:t>(NDDS)</a:t>
            </a:r>
            <a:endParaRPr lang="zh-TW" altLang="en-US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42" y="2239963"/>
            <a:ext cx="1825366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5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電子資料庫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zh-TW" altLang="en-US" b="1" dirty="0"/>
              <a:t>中文資料庫</a:t>
            </a:r>
          </a:p>
          <a:p>
            <a:pPr fontAlgn="base"/>
            <a:r>
              <a:rPr lang="en-US" altLang="zh-TW" dirty="0" smtClean="0"/>
              <a:t>Journals</a:t>
            </a:r>
            <a:r>
              <a:rPr lang="zh-TW" altLang="en-US" dirty="0" smtClean="0"/>
              <a:t>學術期刊資料庫</a:t>
            </a:r>
            <a:r>
              <a:rPr lang="en-US" altLang="zh-TW" dirty="0" smtClean="0"/>
              <a:t>(</a:t>
            </a:r>
            <a:r>
              <a:rPr lang="zh-TW" altLang="en-US" dirty="0" smtClean="0"/>
              <a:t>原</a:t>
            </a:r>
            <a:r>
              <a:rPr lang="en-US" altLang="zh-TW" dirty="0" smtClean="0"/>
              <a:t>CEPS</a:t>
            </a:r>
            <a:r>
              <a:rPr lang="zh-TW" altLang="en-US" dirty="0"/>
              <a:t>中文電子期刊資料庫暨平台</a:t>
            </a:r>
            <a:r>
              <a:rPr lang="zh-TW" altLang="en-US" dirty="0" smtClean="0"/>
              <a:t>服務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pPr fontAlgn="base"/>
            <a:r>
              <a:rPr lang="zh-TW" altLang="en-US" dirty="0"/>
              <a:t>來源：本校採購</a:t>
            </a:r>
            <a:r>
              <a:rPr lang="zh-TW" altLang="en-US" dirty="0" smtClean="0"/>
              <a:t>／</a:t>
            </a:r>
            <a:endParaRPr lang="en-US" altLang="zh-TW" dirty="0" smtClean="0"/>
          </a:p>
          <a:p>
            <a:pPr fontAlgn="base"/>
            <a:r>
              <a:rPr lang="zh-TW" altLang="en-US" dirty="0" smtClean="0"/>
              <a:t>主題</a:t>
            </a:r>
            <a:r>
              <a:rPr lang="zh-TW" altLang="en-US" dirty="0"/>
              <a:t>：綜合類</a:t>
            </a:r>
            <a:r>
              <a:rPr lang="zh-TW" altLang="en-US" dirty="0" smtClean="0"/>
              <a:t>／</a:t>
            </a:r>
            <a:endParaRPr lang="en-US" altLang="zh-TW" dirty="0" smtClean="0"/>
          </a:p>
          <a:p>
            <a:pPr fontAlgn="base"/>
            <a:r>
              <a:rPr lang="zh-TW" altLang="en-US" dirty="0" smtClean="0"/>
              <a:t>資料</a:t>
            </a:r>
            <a:r>
              <a:rPr lang="zh-TW" altLang="en-US" dirty="0"/>
              <a:t>類型：</a:t>
            </a:r>
            <a:r>
              <a:rPr lang="zh-TW" altLang="en-US" dirty="0" smtClean="0"/>
              <a:t>全文</a:t>
            </a:r>
            <a:endParaRPr lang="zh-TW" alt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3828"/>
            <a:ext cx="3803650" cy="242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6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裝版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自訂 1">
      <a:majorFont>
        <a:latin typeface="Calibri"/>
        <a:ea typeface="文鼎粗隸"/>
        <a:cs typeface=""/>
      </a:majorFont>
      <a:minorFont>
        <a:latin typeface="Calibri"/>
        <a:ea typeface="文鼎粗行楷"/>
        <a:cs typeface="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1108</TotalTime>
  <Words>598</Words>
  <Application>Microsoft Office PowerPoint</Application>
  <PresentationFormat>如螢幕大小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精裝版</vt:lpstr>
      <vt:lpstr>113年度高教深耕計畫 圖書館資料檢索與應用課程</vt:lpstr>
      <vt:lpstr>認識圖書館</vt:lpstr>
      <vt:lpstr>圖書館規範</vt:lpstr>
      <vt:lpstr>借還書規則</vt:lpstr>
      <vt:lpstr>圖書查詢</vt:lpstr>
      <vt:lpstr>圖書查詢2</vt:lpstr>
      <vt:lpstr>布林邏輯</vt:lpstr>
      <vt:lpstr>館內其他資源</vt:lpstr>
      <vt:lpstr>電子資料庫</vt:lpstr>
      <vt:lpstr>電子資料庫2</vt:lpstr>
      <vt:lpstr>電子書</vt:lpstr>
      <vt:lpstr>電子書2</vt:lpstr>
      <vt:lpstr>數位公播影音平台</vt:lpstr>
      <vt:lpstr>電子資源使用注意事項</vt:lpstr>
      <vt:lpstr>校外連線設定</vt:lpstr>
      <vt:lpstr>館際合作—全國文獻傳遞服務系統(NDDS)</vt:lpstr>
      <vt:lpstr>館際合作—全國文獻傳遞服務系統(NDDS)2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112年度高教深耕計畫 圖書館資料檢索與應用課程</dc:title>
  <dc:creator>0011073A0002</dc:creator>
  <cp:lastModifiedBy>0011073A0002</cp:lastModifiedBy>
  <cp:revision>40</cp:revision>
  <dcterms:created xsi:type="dcterms:W3CDTF">2023-09-19T06:36:46Z</dcterms:created>
  <dcterms:modified xsi:type="dcterms:W3CDTF">2024-09-20T01:57:28Z</dcterms:modified>
</cp:coreProperties>
</file>